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801600" cy="9601200" type="A3"/>
  <p:notesSz cx="6797675" cy="9928225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64008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28016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92024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56032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3200400" algn="l" defTabSz="128016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3840480" algn="l" defTabSz="128016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4480560" algn="l" defTabSz="128016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5120640" algn="l" defTabSz="128016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ndert Marco" initials="LM" lastIdx="3" clrIdx="0">
    <p:extLst>
      <p:ext uri="{19B8F6BF-5375-455C-9EA6-DF929625EA0E}">
        <p15:presenceInfo xmlns:p15="http://schemas.microsoft.com/office/powerpoint/2012/main" userId="S-1-5-21-682003330-842925246-839522115-21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993300"/>
    <a:srgbClr val="D9DE0A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8177" autoAdjust="0"/>
  </p:normalViewPr>
  <p:slideViewPr>
    <p:cSldViewPr>
      <p:cViewPr varScale="1">
        <p:scale>
          <a:sx n="74" d="100"/>
          <a:sy n="74" d="100"/>
        </p:scale>
        <p:origin x="1704" y="84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411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Trebuchet MS" pitchFamily="34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Trebuchet MS" pitchFamily="34" charset="0"/>
              </a:defRPr>
            </a:lvl1pPr>
          </a:lstStyle>
          <a:p>
            <a:pPr>
              <a:defRPr/>
            </a:pPr>
            <a:fld id="{253D64B6-6742-420A-A238-8B3CE2132E57}" type="datetimeFigureOut">
              <a:rPr lang="de-DE"/>
              <a:pPr>
                <a:defRPr/>
              </a:pPr>
              <a:t>03.12.2025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2" y="9430092"/>
            <a:ext cx="2945659" cy="496411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Trebuchet MS" pitchFamily="34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4" y="9430092"/>
            <a:ext cx="2945659" cy="496411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Trebuchet MS" pitchFamily="34" charset="0"/>
              </a:defRPr>
            </a:lvl1pPr>
          </a:lstStyle>
          <a:p>
            <a:pPr>
              <a:defRPr/>
            </a:pPr>
            <a:fld id="{FC46538A-9453-4FD8-84F4-6978C7972F8B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163621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411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Trebuchet MS" pitchFamily="34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Trebuchet MS" pitchFamily="34" charset="0"/>
              </a:defRPr>
            </a:lvl1pPr>
          </a:lstStyle>
          <a:p>
            <a:pPr>
              <a:defRPr/>
            </a:pPr>
            <a:fld id="{1898A756-2D72-4567-AE41-3F3FD5B6B1D8}" type="datetimeFigureOut">
              <a:rPr lang="de-DE"/>
              <a:pPr>
                <a:defRPr/>
              </a:pPr>
              <a:t>03.12.2025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rtlCol="0" anchor="ctr"/>
          <a:lstStyle/>
          <a:p>
            <a:pPr lvl="0"/>
            <a:endParaRPr lang="de-CH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909"/>
            <a:ext cx="5438140" cy="4467701"/>
          </a:xfrm>
          <a:prstGeom prst="rect">
            <a:avLst/>
          </a:prstGeom>
        </p:spPr>
        <p:txBody>
          <a:bodyPr vert="horz" lIns="91294" tIns="45647" rIns="91294" bIns="45647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30092"/>
            <a:ext cx="2945659" cy="496411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Trebuchet MS" pitchFamily="34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6411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Trebuchet MS" pitchFamily="34" charset="0"/>
              </a:defRPr>
            </a:lvl1pPr>
          </a:lstStyle>
          <a:p>
            <a:pPr>
              <a:defRPr/>
            </a:pPr>
            <a:fld id="{B637D874-B506-4195-A828-128C84CCD1DD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862920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80"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640080" algn="l" rtl="0" eaLnBrk="0" fontAlgn="base" hangingPunct="0">
      <a:spcBef>
        <a:spcPct val="30000"/>
      </a:spcBef>
      <a:spcAft>
        <a:spcPct val="0"/>
      </a:spcAft>
      <a:defRPr sz="1680" kern="1200">
        <a:solidFill>
          <a:schemeClr val="tx1"/>
        </a:solidFill>
        <a:latin typeface="+mn-lt"/>
        <a:ea typeface="+mn-ea"/>
        <a:cs typeface="+mn-cs"/>
      </a:defRPr>
    </a:lvl2pPr>
    <a:lvl3pPr marL="1280160" algn="l" rtl="0" eaLnBrk="0" fontAlgn="base" hangingPunct="0">
      <a:spcBef>
        <a:spcPct val="30000"/>
      </a:spcBef>
      <a:spcAft>
        <a:spcPct val="0"/>
      </a:spcAft>
      <a:defRPr sz="1680" kern="1200">
        <a:solidFill>
          <a:schemeClr val="tx1"/>
        </a:solidFill>
        <a:latin typeface="+mn-lt"/>
        <a:ea typeface="+mn-ea"/>
        <a:cs typeface="+mn-cs"/>
      </a:defRPr>
    </a:lvl3pPr>
    <a:lvl4pPr marL="1920240" algn="l" rtl="0" eaLnBrk="0" fontAlgn="base" hangingPunct="0">
      <a:spcBef>
        <a:spcPct val="30000"/>
      </a:spcBef>
      <a:spcAft>
        <a:spcPct val="0"/>
      </a:spcAft>
      <a:defRPr sz="1680" kern="1200">
        <a:solidFill>
          <a:schemeClr val="tx1"/>
        </a:solidFill>
        <a:latin typeface="+mn-lt"/>
        <a:ea typeface="+mn-ea"/>
        <a:cs typeface="+mn-cs"/>
      </a:defRPr>
    </a:lvl4pPr>
    <a:lvl5pPr marL="2560320" algn="l" rtl="0" eaLnBrk="0" fontAlgn="base" hangingPunct="0">
      <a:spcBef>
        <a:spcPct val="30000"/>
      </a:spcBef>
      <a:spcAft>
        <a:spcPct val="0"/>
      </a:spcAft>
      <a:defRPr sz="168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37D874-B506-4195-A828-128C84CCD1DD}" type="slidenum">
              <a:rPr lang="de-CH" smtClean="0"/>
              <a:pPr>
                <a:defRPr/>
              </a:pPr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50129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3D757-A7AC-4BFE-8BE3-15653C473050}" type="datetimeFigureOut">
              <a:rPr lang="de-DE"/>
              <a:pPr>
                <a:defRPr/>
              </a:pPr>
              <a:t>03.12.2025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C568C-1895-47E3-ACA7-8E3659B5C19B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34317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B992-6B1C-48C5-885F-4EFB2DBAEF6B}" type="datetimeFigureOut">
              <a:rPr lang="de-DE"/>
              <a:pPr>
                <a:defRPr/>
              </a:pPr>
              <a:t>03.12.2025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DDC7B-E31D-468C-B448-19A56178AA07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43512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91C9A-2A50-4374-869F-DF7A6D867C91}" type="datetimeFigureOut">
              <a:rPr lang="de-DE"/>
              <a:pPr>
                <a:defRPr/>
              </a:pPr>
              <a:t>03.12.2025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53C26-68D6-4AC1-ABAD-6D85F2DE2535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9487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E7467-242C-4219-88A8-668286A829A5}" type="datetimeFigureOut">
              <a:rPr lang="de-DE"/>
              <a:pPr>
                <a:defRPr/>
              </a:pPr>
              <a:t>03.12.2025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D0958-A5DD-4C7F-81B8-A3BE996FDD03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4966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>
                <a:latin typeface="Trebuchet MS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  <a:lvl2pPr marL="64008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F52DD-4DEC-4D43-B120-C0221153F5DC}" type="datetimeFigureOut">
              <a:rPr lang="de-DE"/>
              <a:pPr>
                <a:defRPr/>
              </a:pPr>
              <a:t>03.12.2025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80B1A-E04C-4328-B1A4-EC801AD518F0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97734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20"/>
            </a:lvl1pPr>
            <a:lvl2pPr>
              <a:defRPr sz="3360"/>
            </a:lvl2pPr>
            <a:lvl3pPr>
              <a:defRPr sz="2800"/>
            </a:lvl3pPr>
            <a:lvl4pPr>
              <a:defRPr sz="2520"/>
            </a:lvl4pPr>
            <a:lvl5pPr>
              <a:defRPr sz="2520"/>
            </a:lvl5pPr>
            <a:lvl6pPr>
              <a:defRPr sz="2520"/>
            </a:lvl6pPr>
            <a:lvl7pPr>
              <a:defRPr sz="2520"/>
            </a:lvl7pPr>
            <a:lvl8pPr>
              <a:defRPr sz="2520"/>
            </a:lvl8pPr>
            <a:lvl9pPr>
              <a:defRPr sz="252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20"/>
            </a:lvl1pPr>
            <a:lvl2pPr>
              <a:defRPr sz="3360"/>
            </a:lvl2pPr>
            <a:lvl3pPr>
              <a:defRPr sz="2800"/>
            </a:lvl3pPr>
            <a:lvl4pPr>
              <a:defRPr sz="2520"/>
            </a:lvl4pPr>
            <a:lvl5pPr>
              <a:defRPr sz="2520"/>
            </a:lvl5pPr>
            <a:lvl6pPr>
              <a:defRPr sz="2520"/>
            </a:lvl6pPr>
            <a:lvl7pPr>
              <a:defRPr sz="2520"/>
            </a:lvl7pPr>
            <a:lvl8pPr>
              <a:defRPr sz="2520"/>
            </a:lvl8pPr>
            <a:lvl9pPr>
              <a:defRPr sz="252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0E88D-95F6-4C1E-8DAB-5E79225147CA}" type="datetimeFigureOut">
              <a:rPr lang="de-DE"/>
              <a:pPr>
                <a:defRPr/>
              </a:pPr>
              <a:t>03.12.2025</a:t>
            </a:fld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47B04-B898-4103-99E3-BB900A353E52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79939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360"/>
            </a:lvl1pPr>
            <a:lvl2pPr>
              <a:defRPr sz="2800"/>
            </a:lvl2pPr>
            <a:lvl3pPr>
              <a:defRPr sz="2520"/>
            </a:lvl3pPr>
            <a:lvl4pPr>
              <a:defRPr sz="2240"/>
            </a:lvl4pPr>
            <a:lvl5pPr>
              <a:defRPr sz="2240"/>
            </a:lvl5pPr>
            <a:lvl6pPr>
              <a:defRPr sz="2240"/>
            </a:lvl6pPr>
            <a:lvl7pPr>
              <a:defRPr sz="2240"/>
            </a:lvl7pPr>
            <a:lvl8pPr>
              <a:defRPr sz="2240"/>
            </a:lvl8pPr>
            <a:lvl9pPr>
              <a:defRPr sz="224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360"/>
            </a:lvl1pPr>
            <a:lvl2pPr>
              <a:defRPr sz="2800"/>
            </a:lvl2pPr>
            <a:lvl3pPr>
              <a:defRPr sz="2520"/>
            </a:lvl3pPr>
            <a:lvl4pPr>
              <a:defRPr sz="2240"/>
            </a:lvl4pPr>
            <a:lvl5pPr>
              <a:defRPr sz="2240"/>
            </a:lvl5pPr>
            <a:lvl6pPr>
              <a:defRPr sz="2240"/>
            </a:lvl6pPr>
            <a:lvl7pPr>
              <a:defRPr sz="2240"/>
            </a:lvl7pPr>
            <a:lvl8pPr>
              <a:defRPr sz="2240"/>
            </a:lvl8pPr>
            <a:lvl9pPr>
              <a:defRPr sz="224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F8535-52E1-4FD3-987C-61F9E9105E3E}" type="datetimeFigureOut">
              <a:rPr lang="de-DE"/>
              <a:pPr>
                <a:defRPr/>
              </a:pPr>
              <a:t>03.12.2025</a:t>
            </a:fld>
            <a:endParaRPr lang="de-CH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D6DD2-F61C-4771-8BEF-B83DFD9BBC51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3472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DD183-EDC8-449F-B6B9-FA8EEDBEDEFA}" type="datetimeFigureOut">
              <a:rPr lang="de-DE"/>
              <a:pPr>
                <a:defRPr/>
              </a:pPr>
              <a:t>03.12.2025</a:t>
            </a:fld>
            <a:endParaRPr lang="de-CH" dirty="0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68B57-6908-44E4-9F9D-4EA718C8ED66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224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ECFF0-C88F-48C8-9BC4-4DBE0C3DF41F}" type="datetimeFigureOut">
              <a:rPr lang="de-DE"/>
              <a:pPr>
                <a:defRPr/>
              </a:pPr>
              <a:t>03.12.2025</a:t>
            </a:fld>
            <a:endParaRPr lang="de-CH" dirty="0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DFC2B-E636-4F08-AE99-DEB18E3D3EC1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47557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1960"/>
            </a:lvl1pPr>
            <a:lvl2pPr marL="640080" indent="0">
              <a:buNone/>
              <a:defRPr sz="1680"/>
            </a:lvl2pPr>
            <a:lvl3pPr marL="1280160" indent="0">
              <a:buNone/>
              <a:defRPr sz="1400"/>
            </a:lvl3pPr>
            <a:lvl4pPr marL="1920240" indent="0">
              <a:buNone/>
              <a:defRPr sz="1260"/>
            </a:lvl4pPr>
            <a:lvl5pPr marL="2560320" indent="0">
              <a:buNone/>
              <a:defRPr sz="1260"/>
            </a:lvl5pPr>
            <a:lvl6pPr marL="3200400" indent="0">
              <a:buNone/>
              <a:defRPr sz="1260"/>
            </a:lvl6pPr>
            <a:lvl7pPr marL="3840480" indent="0">
              <a:buNone/>
              <a:defRPr sz="1260"/>
            </a:lvl7pPr>
            <a:lvl8pPr marL="4480560" indent="0">
              <a:buNone/>
              <a:defRPr sz="1260"/>
            </a:lvl8pPr>
            <a:lvl9pPr marL="5120640" indent="0">
              <a:buNone/>
              <a:defRPr sz="126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06A0C-C3DF-4612-96C2-04A0E6F19925}" type="datetimeFigureOut">
              <a:rPr lang="de-DE"/>
              <a:pPr>
                <a:defRPr/>
              </a:pPr>
              <a:t>03.12.2025</a:t>
            </a:fld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1A8B3-320D-4FB6-BD2B-061398C706CC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87561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 rtlCol="0">
            <a:normAutofit/>
          </a:bodyPr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1960"/>
            </a:lvl1pPr>
            <a:lvl2pPr marL="640080" indent="0">
              <a:buNone/>
              <a:defRPr sz="1680"/>
            </a:lvl2pPr>
            <a:lvl3pPr marL="1280160" indent="0">
              <a:buNone/>
              <a:defRPr sz="1400"/>
            </a:lvl3pPr>
            <a:lvl4pPr marL="1920240" indent="0">
              <a:buNone/>
              <a:defRPr sz="1260"/>
            </a:lvl4pPr>
            <a:lvl5pPr marL="2560320" indent="0">
              <a:buNone/>
              <a:defRPr sz="1260"/>
            </a:lvl5pPr>
            <a:lvl6pPr marL="3200400" indent="0">
              <a:buNone/>
              <a:defRPr sz="1260"/>
            </a:lvl6pPr>
            <a:lvl7pPr marL="3840480" indent="0">
              <a:buNone/>
              <a:defRPr sz="1260"/>
            </a:lvl7pPr>
            <a:lvl8pPr marL="4480560" indent="0">
              <a:buNone/>
              <a:defRPr sz="1260"/>
            </a:lvl8pPr>
            <a:lvl9pPr marL="5120640" indent="0">
              <a:buNone/>
              <a:defRPr sz="126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E5EA4-FDD4-4D4C-9AD0-8E9D2A30310F}" type="datetimeFigureOut">
              <a:rPr lang="de-DE"/>
              <a:pPr>
                <a:defRPr/>
              </a:pPr>
              <a:t>03.12.2025</a:t>
            </a:fld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4F4A-39EF-4CDC-835C-6EEADEF71539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89406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640080" y="384493"/>
            <a:ext cx="1152144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640080" y="2240281"/>
            <a:ext cx="11521440" cy="6336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8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fld id="{D8C3FF77-D48B-4F29-BC45-6C22084A2946}" type="datetimeFigureOut">
              <a:rPr lang="de-DE"/>
              <a:pPr>
                <a:defRPr/>
              </a:pPr>
              <a:t>03.12.2025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8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68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fld id="{EDD9E9FE-3EC3-48CB-9B6E-F4061C10E6F4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6160" kern="1200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6160">
          <a:solidFill>
            <a:schemeClr val="tx1"/>
          </a:solidFill>
          <a:latin typeface="Trebuchet MS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6160">
          <a:solidFill>
            <a:schemeClr val="tx1"/>
          </a:solidFill>
          <a:latin typeface="Trebuchet MS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6160">
          <a:solidFill>
            <a:schemeClr val="tx1"/>
          </a:solidFill>
          <a:latin typeface="Trebuchet MS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6160">
          <a:solidFill>
            <a:schemeClr val="tx1"/>
          </a:solidFill>
          <a:latin typeface="Trebuchet MS" pitchFamily="34" charset="0"/>
        </a:defRPr>
      </a:lvl5pPr>
      <a:lvl6pPr marL="640080" algn="ctr" rtl="0" eaLnBrk="1" fontAlgn="base" hangingPunct="1">
        <a:spcBef>
          <a:spcPct val="0"/>
        </a:spcBef>
        <a:spcAft>
          <a:spcPct val="0"/>
        </a:spcAft>
        <a:defRPr sz="6160">
          <a:solidFill>
            <a:schemeClr val="tx1"/>
          </a:solidFill>
          <a:latin typeface="Trebuchet MS" pitchFamily="34" charset="0"/>
        </a:defRPr>
      </a:lvl6pPr>
      <a:lvl7pPr marL="1280160" algn="ctr" rtl="0" eaLnBrk="1" fontAlgn="base" hangingPunct="1">
        <a:spcBef>
          <a:spcPct val="0"/>
        </a:spcBef>
        <a:spcAft>
          <a:spcPct val="0"/>
        </a:spcAft>
        <a:defRPr sz="6160">
          <a:solidFill>
            <a:schemeClr val="tx1"/>
          </a:solidFill>
          <a:latin typeface="Trebuchet MS" pitchFamily="34" charset="0"/>
        </a:defRPr>
      </a:lvl7pPr>
      <a:lvl8pPr marL="1920240" algn="ctr" rtl="0" eaLnBrk="1" fontAlgn="base" hangingPunct="1">
        <a:spcBef>
          <a:spcPct val="0"/>
        </a:spcBef>
        <a:spcAft>
          <a:spcPct val="0"/>
        </a:spcAft>
        <a:defRPr sz="6160">
          <a:solidFill>
            <a:schemeClr val="tx1"/>
          </a:solidFill>
          <a:latin typeface="Trebuchet MS" pitchFamily="34" charset="0"/>
        </a:defRPr>
      </a:lvl8pPr>
      <a:lvl9pPr marL="2560320" algn="ctr" rtl="0" eaLnBrk="1" fontAlgn="base" hangingPunct="1">
        <a:spcBef>
          <a:spcPct val="0"/>
        </a:spcBef>
        <a:spcAft>
          <a:spcPct val="0"/>
        </a:spcAft>
        <a:defRPr sz="6160">
          <a:solidFill>
            <a:schemeClr val="tx1"/>
          </a:solidFill>
          <a:latin typeface="Trebuchet MS" pitchFamily="34" charset="0"/>
        </a:defRPr>
      </a:lvl9pPr>
    </p:titleStyle>
    <p:bodyStyle>
      <a:lvl1pPr marL="480060" indent="-48006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448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1040130" indent="-4000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392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2pPr>
      <a:lvl3pPr marL="1600200" indent="-32004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36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3pPr>
      <a:lvl4pPr marL="2240280" indent="-32004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4pPr>
      <a:lvl5pPr marL="2880360" indent="-32004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296000" y="103177"/>
            <a:ext cx="1548000" cy="136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Bildung &amp; Jugend</a:t>
            </a:r>
          </a:p>
          <a:p>
            <a:pPr algn="ctr"/>
            <a:r>
              <a:rPr lang="de-CH" sz="110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 </a:t>
            </a:r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Dave Schenker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CH" sz="11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GR 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Jasmin Bühler)</a:t>
            </a:r>
          </a:p>
        </p:txBody>
      </p:sp>
      <p:sp>
        <p:nvSpPr>
          <p:cNvPr id="6" name="Rechteck 5"/>
          <p:cNvSpPr/>
          <p:nvPr/>
        </p:nvSpPr>
        <p:spPr>
          <a:xfrm>
            <a:off x="3528000" y="63679"/>
            <a:ext cx="1548000" cy="136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CH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Finanzen, Gesundheit &amp; Kultur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 Jasmin Bühler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CH" sz="11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GR Raphael </a:t>
            </a:r>
            <a:r>
              <a:rPr lang="de-CH" sz="11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Wyder</a:t>
            </a:r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CH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5311103" y="63679"/>
            <a:ext cx="1548000" cy="136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Präsidiales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 Daniel Marti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CH" sz="11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VA Raphael </a:t>
            </a:r>
            <a:r>
              <a:rPr lang="de-CH" sz="11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Wyder</a:t>
            </a:r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CH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7056000" y="63679"/>
            <a:ext cx="1548000" cy="136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Technische Betriebe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 Raphael </a:t>
            </a:r>
            <a:r>
              <a:rPr lang="de-CH" sz="11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Wyder</a:t>
            </a:r>
            <a:endParaRPr lang="de-CH" sz="11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CH" sz="11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GA Daniel Marti)</a:t>
            </a:r>
            <a:endParaRPr lang="de-CH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10620000" y="63679"/>
            <a:ext cx="1548000" cy="1368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Soziales, Sicherheit &amp; Ortsbürger-wesen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 Fabian Wildi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CH" sz="11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GR Dave Schenker)</a:t>
            </a:r>
          </a:p>
        </p:txBody>
      </p:sp>
      <p:sp>
        <p:nvSpPr>
          <p:cNvPr id="78" name="Rechteck 77"/>
          <p:cNvSpPr/>
          <p:nvPr/>
        </p:nvSpPr>
        <p:spPr>
          <a:xfrm>
            <a:off x="8820000" y="63679"/>
            <a:ext cx="1548000" cy="136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Bau, Planung &amp; Umwelt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 Daniel Marti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CH" sz="11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GR 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Fabian Wildi)</a:t>
            </a:r>
            <a:endParaRPr lang="de-CH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ACBF29AC-32B0-43F7-98F0-9B289D947ACE}"/>
              </a:ext>
            </a:extLst>
          </p:cNvPr>
          <p:cNvGrpSpPr/>
          <p:nvPr/>
        </p:nvGrpSpPr>
        <p:grpSpPr>
          <a:xfrm>
            <a:off x="245959" y="1424494"/>
            <a:ext cx="12283451" cy="7840947"/>
            <a:chOff x="245959" y="1424494"/>
            <a:chExt cx="12283451" cy="7840947"/>
          </a:xfrm>
        </p:grpSpPr>
        <p:sp>
          <p:nvSpPr>
            <p:cNvPr id="56" name="Rechteck 55"/>
            <p:cNvSpPr/>
            <p:nvPr/>
          </p:nvSpPr>
          <p:spPr>
            <a:xfrm>
              <a:off x="5593289" y="5746133"/>
              <a:ext cx="1102710" cy="64669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r>
                <a:rPr lang="de-CH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Einwohner-dienste </a:t>
              </a:r>
            </a:p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L. Moscariello</a:t>
              </a:r>
              <a:endPara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echteck 50"/>
            <p:cNvSpPr/>
            <p:nvPr/>
          </p:nvSpPr>
          <p:spPr>
            <a:xfrm>
              <a:off x="5369040" y="1800000"/>
              <a:ext cx="1427406" cy="699723"/>
            </a:xfrm>
            <a:prstGeom prst="rect">
              <a:avLst/>
            </a:prstGeom>
            <a:solidFill>
              <a:srgbClr val="00B0F0"/>
            </a:solidFill>
            <a:ln w="19050">
              <a:solidFill>
                <a:srgbClr val="002060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400"/>
                </a:spcAft>
              </a:pPr>
              <a:r>
                <a:rPr lang="de-CH" sz="1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Geschäftsführer</a:t>
              </a:r>
            </a:p>
            <a:p>
              <a:pPr algn="ctr"/>
              <a:r>
                <a:rPr lang="de-CH" sz="1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Roger Bühler</a:t>
              </a:r>
            </a:p>
          </p:txBody>
        </p:sp>
        <p:cxnSp>
          <p:nvCxnSpPr>
            <p:cNvPr id="107" name="Gerader Verbinder 106"/>
            <p:cNvCxnSpPr/>
            <p:nvPr/>
          </p:nvCxnSpPr>
          <p:spPr>
            <a:xfrm>
              <a:off x="4500000" y="1424494"/>
              <a:ext cx="0" cy="1207127"/>
            </a:xfrm>
            <a:prstGeom prst="lin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r Verbinder 110"/>
            <p:cNvCxnSpPr/>
            <p:nvPr/>
          </p:nvCxnSpPr>
          <p:spPr>
            <a:xfrm rot="21480000" flipH="1">
              <a:off x="7749112" y="1431679"/>
              <a:ext cx="42788" cy="1202530"/>
            </a:xfrm>
            <a:prstGeom prst="lin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Gerader Verbinder 118"/>
            <p:cNvCxnSpPr/>
            <p:nvPr/>
          </p:nvCxnSpPr>
          <p:spPr>
            <a:xfrm rot="20940000" flipH="1">
              <a:off x="9271100" y="1430948"/>
              <a:ext cx="234000" cy="1223382"/>
            </a:xfrm>
            <a:prstGeom prst="lin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hteck 24"/>
            <p:cNvSpPr/>
            <p:nvPr/>
          </p:nvSpPr>
          <p:spPr>
            <a:xfrm>
              <a:off x="2628000" y="3960000"/>
              <a:ext cx="1080000" cy="6480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Bibliothek</a:t>
              </a:r>
            </a:p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A. Annaheim</a:t>
              </a:r>
            </a:p>
          </p:txBody>
        </p:sp>
        <p:sp>
          <p:nvSpPr>
            <p:cNvPr id="26" name="Rechteck 25"/>
            <p:cNvSpPr/>
            <p:nvPr/>
          </p:nvSpPr>
          <p:spPr>
            <a:xfrm>
              <a:off x="3852000" y="2868044"/>
              <a:ext cx="1224000" cy="8154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rgbClr val="002060"/>
              </a:solidFill>
              <a:prstDash val="dashDot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de-CH" sz="1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Finanzen</a:t>
              </a:r>
            </a:p>
            <a:p>
              <a:pPr algn="ctr"/>
              <a:r>
                <a:rPr lang="de-CH" sz="1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Jürg Lüscher</a:t>
              </a:r>
              <a:endParaRPr lang="de-CH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Rechteck 26"/>
            <p:cNvSpPr/>
            <p:nvPr/>
          </p:nvSpPr>
          <p:spPr>
            <a:xfrm>
              <a:off x="5472000" y="2868044"/>
              <a:ext cx="1224000" cy="81395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de-CH" sz="1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Zentrale Dienste</a:t>
              </a:r>
            </a:p>
            <a:p>
              <a:pPr algn="ctr"/>
              <a:r>
                <a:rPr lang="de-CH" sz="1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Marco Landert</a:t>
              </a:r>
            </a:p>
          </p:txBody>
        </p:sp>
        <p:sp>
          <p:nvSpPr>
            <p:cNvPr id="28" name="Rechteck 27"/>
            <p:cNvSpPr/>
            <p:nvPr/>
          </p:nvSpPr>
          <p:spPr>
            <a:xfrm>
              <a:off x="7128000" y="2874332"/>
              <a:ext cx="1224000" cy="8084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2060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de-CH" sz="1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Technische Betriebe</a:t>
              </a:r>
            </a:p>
            <a:p>
              <a:pPr algn="ctr"/>
              <a:r>
                <a:rPr lang="de-CH" sz="1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Roger Bühler</a:t>
              </a:r>
            </a:p>
          </p:txBody>
        </p:sp>
        <p:sp>
          <p:nvSpPr>
            <p:cNvPr id="43" name="Rechteck 42"/>
            <p:cNvSpPr/>
            <p:nvPr/>
          </p:nvSpPr>
          <p:spPr>
            <a:xfrm>
              <a:off x="3996000" y="3960000"/>
              <a:ext cx="1080000" cy="648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Finanzen &amp; Informatik</a:t>
              </a: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J. Lüscher</a:t>
              </a:r>
            </a:p>
          </p:txBody>
        </p:sp>
        <p:sp>
          <p:nvSpPr>
            <p:cNvPr id="44" name="Rechteck 43"/>
            <p:cNvSpPr/>
            <p:nvPr/>
          </p:nvSpPr>
          <p:spPr>
            <a:xfrm>
              <a:off x="3996000" y="7249016"/>
              <a:ext cx="1080000" cy="648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Betreibungsamt</a:t>
              </a: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A. Prete</a:t>
              </a:r>
            </a:p>
          </p:txBody>
        </p:sp>
        <p:cxnSp>
          <p:nvCxnSpPr>
            <p:cNvPr id="112" name="Gerader Verbinder 111"/>
            <p:cNvCxnSpPr>
              <a:cxnSpLocks/>
              <a:endCxn id="43" idx="1"/>
            </p:cNvCxnSpPr>
            <p:nvPr/>
          </p:nvCxnSpPr>
          <p:spPr>
            <a:xfrm>
              <a:off x="3996000" y="3960000"/>
              <a:ext cx="0" cy="37130"/>
            </a:xfrm>
            <a:prstGeom prst="lin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7" name="Rechteck 66"/>
            <p:cNvSpPr/>
            <p:nvPr/>
          </p:nvSpPr>
          <p:spPr>
            <a:xfrm>
              <a:off x="3996000" y="5592688"/>
              <a:ext cx="1080000" cy="648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Steuern</a:t>
              </a: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U. Eggerschwiler</a:t>
              </a:r>
              <a:endParaRPr lang="de-CH" sz="1200" dirty="0">
                <a:solidFill>
                  <a:sysClr val="windowText" lastClr="000000"/>
                </a:solidFill>
                <a:latin typeface="Trebuchet MS" panose="020B0603020202020204" pitchFamily="34" charset="0"/>
              </a:endParaRPr>
            </a:p>
          </p:txBody>
        </p:sp>
        <p:cxnSp>
          <p:nvCxnSpPr>
            <p:cNvPr id="69" name="Gerader Verbinder 68"/>
            <p:cNvCxnSpPr>
              <a:cxnSpLocks/>
              <a:endCxn id="67" idx="1"/>
            </p:cNvCxnSpPr>
            <p:nvPr/>
          </p:nvCxnSpPr>
          <p:spPr>
            <a:xfrm>
              <a:off x="3996000" y="5592688"/>
              <a:ext cx="0" cy="54968"/>
            </a:xfrm>
            <a:prstGeom prst="lin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9" name="Rechteck 78"/>
            <p:cNvSpPr/>
            <p:nvPr/>
          </p:nvSpPr>
          <p:spPr>
            <a:xfrm>
              <a:off x="7272000" y="3960000"/>
              <a:ext cx="1080000" cy="64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pPr algn="ctr"/>
              <a:r>
                <a:rPr lang="de-CH" sz="10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Administra</a:t>
              </a:r>
              <a:r>
                <a:rPr lang="de-CH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</a:p>
            <a:p>
              <a:pPr algn="ctr"/>
              <a:r>
                <a:rPr lang="de-CH" sz="10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Tion</a:t>
              </a:r>
              <a:r>
                <a:rPr lang="de-CH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EVR</a:t>
              </a:r>
            </a:p>
            <a:p>
              <a:pPr algn="ctr"/>
              <a:r>
                <a:rPr lang="de-CH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Roger Bühler</a:t>
              </a:r>
            </a:p>
          </p:txBody>
        </p:sp>
        <p:sp>
          <p:nvSpPr>
            <p:cNvPr id="98" name="Rechteck 97"/>
            <p:cNvSpPr/>
            <p:nvPr/>
          </p:nvSpPr>
          <p:spPr>
            <a:xfrm>
              <a:off x="8712000" y="2874332"/>
              <a:ext cx="1224000" cy="80916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002060"/>
              </a:solidFill>
              <a:prstDash val="dashDot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de-CH" sz="1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Bau, Planung </a:t>
              </a:r>
            </a:p>
            <a:p>
              <a:pPr algn="ctr"/>
              <a:r>
                <a:rPr lang="de-CH" sz="1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&amp; Umwelt</a:t>
              </a:r>
            </a:p>
            <a:p>
              <a:pPr algn="ctr"/>
              <a:r>
                <a:rPr lang="de-DE" sz="1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Marcel Ehlers</a:t>
              </a:r>
              <a:endParaRPr lang="de-CH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Rechteck 99"/>
            <p:cNvSpPr>
              <a:spLocks/>
            </p:cNvSpPr>
            <p:nvPr/>
          </p:nvSpPr>
          <p:spPr>
            <a:xfrm>
              <a:off x="8856000" y="3960000"/>
              <a:ext cx="1080000" cy="6480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Bauverwaltung</a:t>
              </a: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Ernst Mattmann</a:t>
              </a:r>
            </a:p>
          </p:txBody>
        </p:sp>
        <p:sp>
          <p:nvSpPr>
            <p:cNvPr id="90" name="Rechteck 89"/>
            <p:cNvSpPr/>
            <p:nvPr/>
          </p:nvSpPr>
          <p:spPr>
            <a:xfrm>
              <a:off x="5616000" y="3960000"/>
              <a:ext cx="1080000" cy="64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r>
                <a:rPr lang="de-CH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Gemeinde-</a:t>
              </a:r>
            </a:p>
            <a:p>
              <a:r>
                <a:rPr lang="de-CH" sz="10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kanzlei</a:t>
              </a:r>
              <a:endParaRPr lang="de-CH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M. Landert</a:t>
              </a:r>
            </a:p>
          </p:txBody>
        </p:sp>
        <p:sp>
          <p:nvSpPr>
            <p:cNvPr id="70" name="Rechteck 69"/>
            <p:cNvSpPr/>
            <p:nvPr/>
          </p:nvSpPr>
          <p:spPr>
            <a:xfrm>
              <a:off x="8856000" y="5376664"/>
              <a:ext cx="1080000" cy="6480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Hauswartdienst</a:t>
              </a: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A. Kündig</a:t>
              </a:r>
            </a:p>
          </p:txBody>
        </p:sp>
        <p:sp>
          <p:nvSpPr>
            <p:cNvPr id="88" name="Rechteck 87"/>
            <p:cNvSpPr/>
            <p:nvPr/>
          </p:nvSpPr>
          <p:spPr>
            <a:xfrm>
              <a:off x="4176000" y="8005016"/>
              <a:ext cx="900000" cy="540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B. Schürmann A. Annaheim</a:t>
              </a:r>
            </a:p>
          </p:txBody>
        </p:sp>
        <p:sp>
          <p:nvSpPr>
            <p:cNvPr id="91" name="Rechteck 90"/>
            <p:cNvSpPr/>
            <p:nvPr/>
          </p:nvSpPr>
          <p:spPr>
            <a:xfrm>
              <a:off x="4176000" y="4752000"/>
              <a:ext cx="900000" cy="648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D. Jakob</a:t>
              </a:r>
              <a:b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M. Hentschel</a:t>
              </a:r>
            </a:p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C. Koch</a:t>
              </a:r>
              <a:endPara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" name="Rechteck 92"/>
            <p:cNvSpPr/>
            <p:nvPr/>
          </p:nvSpPr>
          <p:spPr>
            <a:xfrm>
              <a:off x="4176000" y="6342092"/>
              <a:ext cx="900000" cy="72038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C. Keller</a:t>
              </a: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C. Durrer</a:t>
              </a:r>
            </a:p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Wicki</a:t>
              </a:r>
            </a:p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</a:t>
              </a:r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Moser</a:t>
              </a:r>
            </a:p>
          </p:txBody>
        </p:sp>
        <p:sp>
          <p:nvSpPr>
            <p:cNvPr id="101" name="Rechteck 100"/>
            <p:cNvSpPr/>
            <p:nvPr/>
          </p:nvSpPr>
          <p:spPr>
            <a:xfrm>
              <a:off x="5796000" y="4762527"/>
              <a:ext cx="900000" cy="75891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J. Michaelis</a:t>
              </a: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Sicherheits-beauftragte (SIBE)</a:t>
              </a:r>
            </a:p>
          </p:txBody>
        </p:sp>
        <p:sp>
          <p:nvSpPr>
            <p:cNvPr id="104" name="Rechteck 103"/>
            <p:cNvSpPr/>
            <p:nvPr/>
          </p:nvSpPr>
          <p:spPr>
            <a:xfrm>
              <a:off x="7452000" y="4788735"/>
              <a:ext cx="900000" cy="46235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S. Gerber</a:t>
              </a:r>
              <a:b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S. Zollinger</a:t>
              </a:r>
            </a:p>
          </p:txBody>
        </p:sp>
        <p:sp>
          <p:nvSpPr>
            <p:cNvPr id="54" name="Rechteck 53"/>
            <p:cNvSpPr/>
            <p:nvPr/>
          </p:nvSpPr>
          <p:spPr>
            <a:xfrm>
              <a:off x="7270553" y="6888832"/>
              <a:ext cx="1080000" cy="64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Werkhof/Wasser-versorgung</a:t>
              </a:r>
            </a:p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M. Holliger</a:t>
              </a:r>
            </a:p>
          </p:txBody>
        </p:sp>
        <p:sp>
          <p:nvSpPr>
            <p:cNvPr id="108" name="Rechteck 107"/>
            <p:cNvSpPr/>
            <p:nvPr/>
          </p:nvSpPr>
          <p:spPr>
            <a:xfrm>
              <a:off x="7450553" y="7732274"/>
              <a:ext cx="900000" cy="54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A. </a:t>
              </a:r>
              <a:r>
                <a:rPr lang="de-DE" sz="10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Hauenstein</a:t>
              </a:r>
              <a:endParaRPr lang="de-DE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R. Hofmann</a:t>
              </a:r>
              <a:b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R. </a:t>
              </a:r>
              <a:r>
                <a:rPr lang="de-DE" sz="10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Brettschne</a:t>
              </a:r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8" name="Rechteck 117"/>
            <p:cNvSpPr/>
            <p:nvPr/>
          </p:nvSpPr>
          <p:spPr>
            <a:xfrm>
              <a:off x="9036000" y="6197785"/>
              <a:ext cx="900000" cy="73692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</a:t>
              </a:r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Merz</a:t>
              </a: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P. Kaufmann</a:t>
              </a: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B. Nikolic</a:t>
              </a:r>
            </a:p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</a:t>
              </a:r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Wyrsch</a:t>
              </a:r>
            </a:p>
          </p:txBody>
        </p:sp>
        <p:cxnSp>
          <p:nvCxnSpPr>
            <p:cNvPr id="122" name="Gewinkelte Verbindung 121"/>
            <p:cNvCxnSpPr/>
            <p:nvPr/>
          </p:nvCxnSpPr>
          <p:spPr>
            <a:xfrm rot="16200000" flipH="1">
              <a:off x="10050235" y="4713296"/>
              <a:ext cx="388627" cy="177794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23" name="Rechteck 122"/>
            <p:cNvSpPr/>
            <p:nvPr/>
          </p:nvSpPr>
          <p:spPr>
            <a:xfrm>
              <a:off x="9036000" y="7068912"/>
              <a:ext cx="900000" cy="5400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Personal im Stundenlohn</a:t>
              </a:r>
            </a:p>
          </p:txBody>
        </p:sp>
        <p:sp>
          <p:nvSpPr>
            <p:cNvPr id="77" name="Rechteck 76"/>
            <p:cNvSpPr>
              <a:spLocks/>
            </p:cNvSpPr>
            <p:nvPr/>
          </p:nvSpPr>
          <p:spPr>
            <a:xfrm>
              <a:off x="10152000" y="3960000"/>
              <a:ext cx="1080000" cy="6480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Forstbetrieb</a:t>
              </a:r>
            </a:p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A. Wirth</a:t>
              </a:r>
              <a:endParaRPr lang="de-CH" sz="1200" dirty="0">
                <a:solidFill>
                  <a:sysClr val="windowText" lastClr="000000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30" name="Rechteck 129"/>
            <p:cNvSpPr/>
            <p:nvPr/>
          </p:nvSpPr>
          <p:spPr>
            <a:xfrm>
              <a:off x="10332000" y="4752000"/>
              <a:ext cx="900000" cy="5400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J. Vögeli</a:t>
              </a:r>
              <a:endPara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de-CH" sz="10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Rhyn</a:t>
              </a:r>
              <a:b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S. Mühlefluh</a:t>
              </a:r>
            </a:p>
          </p:txBody>
        </p:sp>
        <p:sp>
          <p:nvSpPr>
            <p:cNvPr id="81" name="Rechteck 80"/>
            <p:cNvSpPr/>
            <p:nvPr/>
          </p:nvSpPr>
          <p:spPr>
            <a:xfrm>
              <a:off x="2712896" y="4751999"/>
              <a:ext cx="990000" cy="56767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endParaRPr lang="de-CH" sz="1200" dirty="0">
                <a:solidFill>
                  <a:sysClr val="windowText" lastClr="000000"/>
                </a:solidFill>
                <a:latin typeface="Trebuchet MS" panose="020B0603020202020204" pitchFamily="34" charset="0"/>
              </a:endParaRPr>
            </a:p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de-CH" sz="10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Feldbaumer</a:t>
              </a:r>
              <a:endPara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T. Huber</a:t>
              </a:r>
            </a:p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R. Liniger</a:t>
              </a:r>
              <a:endPara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de-CH" sz="1200" dirty="0">
                <a:solidFill>
                  <a:sysClr val="windowText" lastClr="000000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50" name="Textfeld 149"/>
            <p:cNvSpPr txBox="1"/>
            <p:nvPr/>
          </p:nvSpPr>
          <p:spPr>
            <a:xfrm>
              <a:off x="11268000" y="7308000"/>
              <a:ext cx="1260000" cy="540000"/>
            </a:xfrm>
            <a:prstGeom prst="rect">
              <a:avLst/>
            </a:prstGeom>
            <a:noFill/>
            <a:ln w="12700">
              <a:solidFill>
                <a:srgbClr val="FF0000"/>
              </a:solidFill>
              <a:prstDash val="solid"/>
            </a:ln>
          </p:spPr>
          <p:txBody>
            <a:bodyPr wrap="square" lIns="36000" rIns="36000" rtlCol="0" anchor="ctr" anchorCtr="0">
              <a:spAutoFit/>
            </a:bodyPr>
            <a:lstStyle/>
            <a:p>
              <a:pPr algn="ctr"/>
              <a:r>
                <a:rPr lang="de-CH" sz="1200" b="1" dirty="0">
                  <a:latin typeface="Trebuchet MS" panose="020B0603020202020204" pitchFamily="34" charset="0"/>
                </a:rPr>
                <a:t>Mitglieder der Geschäftsleitung</a:t>
              </a:r>
            </a:p>
          </p:txBody>
        </p:sp>
        <p:sp>
          <p:nvSpPr>
            <p:cNvPr id="151" name="Rechteck 150"/>
            <p:cNvSpPr/>
            <p:nvPr/>
          </p:nvSpPr>
          <p:spPr>
            <a:xfrm>
              <a:off x="1440000" y="3960000"/>
              <a:ext cx="1080000" cy="6480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Schulsozialarbeit</a:t>
              </a:r>
            </a:p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C. Cajöri</a:t>
              </a:r>
              <a:b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N. Keller</a:t>
              </a:r>
            </a:p>
          </p:txBody>
        </p:sp>
        <p:sp>
          <p:nvSpPr>
            <p:cNvPr id="186" name="Rechteck 185"/>
            <p:cNvSpPr/>
            <p:nvPr/>
          </p:nvSpPr>
          <p:spPr>
            <a:xfrm>
              <a:off x="11268000" y="6660000"/>
              <a:ext cx="1260000" cy="5400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de-CH" sz="1200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Ressorts des Gemeinderates</a:t>
              </a:r>
            </a:p>
          </p:txBody>
        </p:sp>
        <p:sp>
          <p:nvSpPr>
            <p:cNvPr id="187" name="Rechteck 186"/>
            <p:cNvSpPr/>
            <p:nvPr/>
          </p:nvSpPr>
          <p:spPr>
            <a:xfrm>
              <a:off x="11268000" y="8604000"/>
              <a:ext cx="1260000" cy="540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de-CH" sz="1200" b="1" dirty="0">
                  <a:solidFill>
                    <a:sysClr val="windowText" lastClr="000000"/>
                  </a:solidFill>
                  <a:latin typeface="Trebuchet MS" panose="020B0603020202020204" pitchFamily="34" charset="0"/>
                </a:rPr>
                <a:t>Abteilungen</a:t>
              </a:r>
            </a:p>
          </p:txBody>
        </p:sp>
        <p:sp>
          <p:nvSpPr>
            <p:cNvPr id="188" name="Textfeld 187"/>
            <p:cNvSpPr txBox="1"/>
            <p:nvPr/>
          </p:nvSpPr>
          <p:spPr>
            <a:xfrm>
              <a:off x="11268000" y="7956000"/>
              <a:ext cx="1260000" cy="540000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prstDash val="dashDot"/>
            </a:ln>
          </p:spPr>
          <p:txBody>
            <a:bodyPr wrap="square" lIns="36000" rIns="36000" rtlCol="0" anchor="ctr" anchorCtr="0">
              <a:spAutoFit/>
            </a:bodyPr>
            <a:lstStyle/>
            <a:p>
              <a:pPr algn="ctr"/>
              <a:r>
                <a:rPr lang="de-CH" sz="1200" b="1" dirty="0">
                  <a:latin typeface="Trebuchet MS" panose="020B0603020202020204" pitchFamily="34" charset="0"/>
                </a:rPr>
                <a:t>Bereiche</a:t>
              </a:r>
            </a:p>
          </p:txBody>
        </p:sp>
        <p:cxnSp>
          <p:nvCxnSpPr>
            <p:cNvPr id="125" name="Gerader Verbinder 83"/>
            <p:cNvCxnSpPr/>
            <p:nvPr/>
          </p:nvCxnSpPr>
          <p:spPr>
            <a:xfrm>
              <a:off x="12010895" y="2649592"/>
              <a:ext cx="0" cy="137924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41" name="Rechteck 140"/>
            <p:cNvSpPr>
              <a:spLocks/>
            </p:cNvSpPr>
            <p:nvPr/>
          </p:nvSpPr>
          <p:spPr>
            <a:xfrm>
              <a:off x="11449410" y="3960000"/>
              <a:ext cx="1080000" cy="6480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Soziale Dienste</a:t>
              </a: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I. Hauri</a:t>
              </a:r>
            </a:p>
          </p:txBody>
        </p:sp>
        <p:sp>
          <p:nvSpPr>
            <p:cNvPr id="145" name="Rechteck 144"/>
            <p:cNvSpPr/>
            <p:nvPr/>
          </p:nvSpPr>
          <p:spPr>
            <a:xfrm>
              <a:off x="11628000" y="4752000"/>
              <a:ext cx="900000" cy="5400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endPara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R. Liniger</a:t>
              </a:r>
            </a:p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A. Brunner</a:t>
              </a:r>
              <a:endPara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de-CH" sz="1200" dirty="0">
                <a:solidFill>
                  <a:sysClr val="windowText" lastClr="000000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54" name="Rechteck 153"/>
            <p:cNvSpPr/>
            <p:nvPr/>
          </p:nvSpPr>
          <p:spPr>
            <a:xfrm>
              <a:off x="11628000" y="5472000"/>
              <a:ext cx="900000" cy="87842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Gemeinde-</a:t>
              </a:r>
            </a:p>
            <a:p>
              <a:r>
                <a:rPr lang="de-CH" sz="10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zweigstelle</a:t>
              </a:r>
              <a:r>
                <a:rPr lang="de-CH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CH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SVA</a:t>
              </a: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I. Hauri</a:t>
              </a:r>
              <a:endParaRPr lang="de-CH" sz="12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" name="Rechteck 163"/>
            <p:cNvSpPr/>
            <p:nvPr/>
          </p:nvSpPr>
          <p:spPr>
            <a:xfrm>
              <a:off x="252000" y="3960000"/>
              <a:ext cx="1080000" cy="6480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Co-Schulleitung</a:t>
              </a:r>
            </a:p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P. Wernli </a:t>
              </a:r>
            </a:p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D. Neidhart</a:t>
              </a:r>
            </a:p>
          </p:txBody>
        </p:sp>
        <p:sp>
          <p:nvSpPr>
            <p:cNvPr id="165" name="Rechteck 164"/>
            <p:cNvSpPr/>
            <p:nvPr/>
          </p:nvSpPr>
          <p:spPr>
            <a:xfrm>
              <a:off x="411040" y="4751999"/>
              <a:ext cx="900000" cy="769441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Schul-verwaltung</a:t>
              </a:r>
            </a:p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C. Bertoldi</a:t>
              </a:r>
              <a:b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T. Grossmann</a:t>
              </a:r>
            </a:p>
          </p:txBody>
        </p:sp>
        <p:cxnSp>
          <p:nvCxnSpPr>
            <p:cNvPr id="14" name="Gerader Verbinder 13"/>
            <p:cNvCxnSpPr/>
            <p:nvPr/>
          </p:nvCxnSpPr>
          <p:spPr>
            <a:xfrm>
              <a:off x="6093668" y="1437744"/>
              <a:ext cx="0" cy="35246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Gerader Verbinder 131"/>
            <p:cNvCxnSpPr/>
            <p:nvPr/>
          </p:nvCxnSpPr>
          <p:spPr>
            <a:xfrm>
              <a:off x="6104036" y="2630248"/>
              <a:ext cx="0" cy="26481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Gerader Verbinder 133"/>
            <p:cNvCxnSpPr/>
            <p:nvPr/>
          </p:nvCxnSpPr>
          <p:spPr>
            <a:xfrm>
              <a:off x="879795" y="2640104"/>
              <a:ext cx="11131100" cy="2821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Gerader Verbinder 134"/>
            <p:cNvCxnSpPr/>
            <p:nvPr/>
          </p:nvCxnSpPr>
          <p:spPr>
            <a:xfrm>
              <a:off x="890163" y="2637727"/>
              <a:ext cx="0" cy="133849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Gerader Verbinder 141"/>
            <p:cNvCxnSpPr/>
            <p:nvPr/>
          </p:nvCxnSpPr>
          <p:spPr>
            <a:xfrm>
              <a:off x="2035264" y="2634209"/>
              <a:ext cx="0" cy="133849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Gerader Verbinder 143"/>
            <p:cNvCxnSpPr/>
            <p:nvPr/>
          </p:nvCxnSpPr>
          <p:spPr>
            <a:xfrm>
              <a:off x="3168000" y="2634209"/>
              <a:ext cx="0" cy="133849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Gerader Verbinder 145"/>
            <p:cNvCxnSpPr>
              <a:cxnSpLocks/>
            </p:cNvCxnSpPr>
            <p:nvPr/>
          </p:nvCxnSpPr>
          <p:spPr>
            <a:xfrm>
              <a:off x="4500000" y="2630682"/>
              <a:ext cx="0" cy="2407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Gerader Verbinder 156"/>
            <p:cNvCxnSpPr/>
            <p:nvPr/>
          </p:nvCxnSpPr>
          <p:spPr>
            <a:xfrm>
              <a:off x="7767500" y="2630867"/>
              <a:ext cx="0" cy="21885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Gerader Verbinder 165"/>
            <p:cNvCxnSpPr/>
            <p:nvPr/>
          </p:nvCxnSpPr>
          <p:spPr>
            <a:xfrm>
              <a:off x="9398994" y="2646374"/>
              <a:ext cx="0" cy="21885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Gerader Verbinder 166"/>
            <p:cNvCxnSpPr>
              <a:cxnSpLocks/>
              <a:endCxn id="77" idx="0"/>
            </p:cNvCxnSpPr>
            <p:nvPr/>
          </p:nvCxnSpPr>
          <p:spPr>
            <a:xfrm>
              <a:off x="10687028" y="2654608"/>
              <a:ext cx="4972" cy="130539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uppieren 31"/>
            <p:cNvGrpSpPr/>
            <p:nvPr/>
          </p:nvGrpSpPr>
          <p:grpSpPr>
            <a:xfrm>
              <a:off x="10677498" y="1453315"/>
              <a:ext cx="1324218" cy="1206270"/>
              <a:chOff x="10677498" y="1453315"/>
              <a:chExt cx="1324218" cy="1206270"/>
            </a:xfrm>
          </p:grpSpPr>
          <p:cxnSp>
            <p:nvCxnSpPr>
              <p:cNvPr id="121" name="Gerader Verbinder 120"/>
              <p:cNvCxnSpPr/>
              <p:nvPr/>
            </p:nvCxnSpPr>
            <p:spPr>
              <a:xfrm flipH="1">
                <a:off x="11390394" y="1453315"/>
                <a:ext cx="6100" cy="842070"/>
              </a:xfrm>
              <a:prstGeom prst="lin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Gerader Verbinder 154"/>
              <p:cNvCxnSpPr/>
              <p:nvPr/>
            </p:nvCxnSpPr>
            <p:spPr>
              <a:xfrm>
                <a:off x="11998298" y="2299585"/>
                <a:ext cx="2066" cy="360000"/>
              </a:xfrm>
              <a:prstGeom prst="lin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Gerader Verbinder 157"/>
              <p:cNvCxnSpPr/>
              <p:nvPr/>
            </p:nvCxnSpPr>
            <p:spPr>
              <a:xfrm flipH="1" flipV="1">
                <a:off x="10694255" y="2283782"/>
                <a:ext cx="1307461" cy="11738"/>
              </a:xfrm>
              <a:prstGeom prst="lin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Gerader Verbinder 168"/>
              <p:cNvCxnSpPr/>
              <p:nvPr/>
            </p:nvCxnSpPr>
            <p:spPr>
              <a:xfrm>
                <a:off x="10677498" y="2299585"/>
                <a:ext cx="2066" cy="360000"/>
              </a:xfrm>
              <a:prstGeom prst="lin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4" name="Gerader Verbinder 173"/>
            <p:cNvCxnSpPr/>
            <p:nvPr/>
          </p:nvCxnSpPr>
          <p:spPr>
            <a:xfrm flipH="1">
              <a:off x="2043990" y="1457604"/>
              <a:ext cx="6100" cy="842070"/>
            </a:xfrm>
            <a:prstGeom prst="lin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Gerader Verbinder 174"/>
            <p:cNvCxnSpPr/>
            <p:nvPr/>
          </p:nvCxnSpPr>
          <p:spPr>
            <a:xfrm>
              <a:off x="2042294" y="2303874"/>
              <a:ext cx="2066" cy="360000"/>
            </a:xfrm>
            <a:prstGeom prst="lin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Gerader Verbinder 175"/>
            <p:cNvCxnSpPr/>
            <p:nvPr/>
          </p:nvCxnSpPr>
          <p:spPr>
            <a:xfrm flipH="1" flipV="1">
              <a:off x="856158" y="2288071"/>
              <a:ext cx="2316247" cy="11738"/>
            </a:xfrm>
            <a:prstGeom prst="lin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Gerader Verbinder 180"/>
            <p:cNvCxnSpPr/>
            <p:nvPr/>
          </p:nvCxnSpPr>
          <p:spPr>
            <a:xfrm>
              <a:off x="873894" y="2303874"/>
              <a:ext cx="2066" cy="360000"/>
            </a:xfrm>
            <a:prstGeom prst="lin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Gerader Verbinder 182"/>
            <p:cNvCxnSpPr/>
            <p:nvPr/>
          </p:nvCxnSpPr>
          <p:spPr>
            <a:xfrm>
              <a:off x="3159136" y="2302557"/>
              <a:ext cx="2066" cy="360000"/>
            </a:xfrm>
            <a:prstGeom prst="lin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Gewinkelte Verbindung 121"/>
            <p:cNvCxnSpPr>
              <a:cxnSpLocks/>
              <a:endCxn id="116" idx="1"/>
            </p:cNvCxnSpPr>
            <p:nvPr/>
          </p:nvCxnSpPr>
          <p:spPr>
            <a:xfrm rot="16200000" flipH="1">
              <a:off x="8751134" y="4686951"/>
              <a:ext cx="388090" cy="186945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5" name="Gewinkelte Verbindung 121"/>
            <p:cNvCxnSpPr/>
            <p:nvPr/>
          </p:nvCxnSpPr>
          <p:spPr>
            <a:xfrm rot="16200000" flipH="1">
              <a:off x="11342584" y="4701261"/>
              <a:ext cx="388627" cy="177794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0" name="Gewinkelte Verbindung 121"/>
            <p:cNvCxnSpPr>
              <a:cxnSpLocks/>
              <a:endCxn id="118" idx="1"/>
            </p:cNvCxnSpPr>
            <p:nvPr/>
          </p:nvCxnSpPr>
          <p:spPr>
            <a:xfrm rot="16200000" flipH="1">
              <a:off x="8749316" y="6279563"/>
              <a:ext cx="388276" cy="185091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1" name="Gewinkelte Verbindung 121"/>
            <p:cNvCxnSpPr>
              <a:cxnSpLocks/>
              <a:endCxn id="123" idx="1"/>
            </p:cNvCxnSpPr>
            <p:nvPr/>
          </p:nvCxnSpPr>
          <p:spPr>
            <a:xfrm rot="16200000" flipH="1">
              <a:off x="8279928" y="6582840"/>
              <a:ext cx="1327054" cy="185089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2" name="Gewinkelte Verbindung 121"/>
            <p:cNvCxnSpPr>
              <a:cxnSpLocks/>
            </p:cNvCxnSpPr>
            <p:nvPr/>
          </p:nvCxnSpPr>
          <p:spPr>
            <a:xfrm rot="16200000" flipH="1">
              <a:off x="7128521" y="4710242"/>
              <a:ext cx="447912" cy="171426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4" name="Gewinkelte Verbindung 121"/>
            <p:cNvCxnSpPr/>
            <p:nvPr/>
          </p:nvCxnSpPr>
          <p:spPr>
            <a:xfrm rot="16200000" flipH="1">
              <a:off x="5477267" y="4750874"/>
              <a:ext cx="470239" cy="177794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5" name="Gewinkelte Verbindung 121"/>
            <p:cNvCxnSpPr/>
            <p:nvPr/>
          </p:nvCxnSpPr>
          <p:spPr>
            <a:xfrm rot="16200000" flipH="1">
              <a:off x="3895431" y="4691795"/>
              <a:ext cx="388627" cy="177794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6" name="Gewinkelte Verbindung 121"/>
            <p:cNvCxnSpPr>
              <a:cxnSpLocks/>
              <a:endCxn id="93" idx="1"/>
            </p:cNvCxnSpPr>
            <p:nvPr/>
          </p:nvCxnSpPr>
          <p:spPr>
            <a:xfrm rot="16200000" flipH="1">
              <a:off x="3775549" y="6301832"/>
              <a:ext cx="620902" cy="179999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7" name="Gewinkelte Verbindung 121"/>
            <p:cNvCxnSpPr>
              <a:cxnSpLocks/>
            </p:cNvCxnSpPr>
            <p:nvPr/>
          </p:nvCxnSpPr>
          <p:spPr>
            <a:xfrm rot="16200000" flipH="1">
              <a:off x="3907219" y="7805873"/>
              <a:ext cx="368129" cy="190562"/>
            </a:xfrm>
            <a:prstGeom prst="bentConnector3">
              <a:avLst>
                <a:gd name="adj1" fmla="val 149357"/>
              </a:avLst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8" name="Gewinkelte Verbindung 121"/>
            <p:cNvCxnSpPr>
              <a:cxnSpLocks/>
            </p:cNvCxnSpPr>
            <p:nvPr/>
          </p:nvCxnSpPr>
          <p:spPr>
            <a:xfrm rot="16200000" flipH="1">
              <a:off x="2468101" y="4748982"/>
              <a:ext cx="407750" cy="88180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0" name="Gewinkelte Verbindung 121"/>
            <p:cNvCxnSpPr/>
            <p:nvPr/>
          </p:nvCxnSpPr>
          <p:spPr>
            <a:xfrm rot="16200000" flipH="1">
              <a:off x="8506494" y="3905821"/>
              <a:ext cx="568989" cy="121436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1" name="Gewinkelte Verbindung 121"/>
            <p:cNvCxnSpPr/>
            <p:nvPr/>
          </p:nvCxnSpPr>
          <p:spPr>
            <a:xfrm rot="16200000" flipH="1">
              <a:off x="6919393" y="3890109"/>
              <a:ext cx="568989" cy="121436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2" name="Gewinkelte Verbindung 121"/>
            <p:cNvCxnSpPr/>
            <p:nvPr/>
          </p:nvCxnSpPr>
          <p:spPr>
            <a:xfrm rot="16200000" flipH="1">
              <a:off x="5258826" y="3915500"/>
              <a:ext cx="568989" cy="121436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3" name="Gewinkelte Verbindung 121"/>
            <p:cNvCxnSpPr>
              <a:cxnSpLocks/>
              <a:endCxn id="43" idx="1"/>
            </p:cNvCxnSpPr>
            <p:nvPr/>
          </p:nvCxnSpPr>
          <p:spPr>
            <a:xfrm rot="16200000" flipH="1">
              <a:off x="3595158" y="3883158"/>
              <a:ext cx="614196" cy="187487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6" name="Gewinkelte Verbindung 121"/>
            <p:cNvCxnSpPr>
              <a:cxnSpLocks/>
              <a:endCxn id="54" idx="1"/>
            </p:cNvCxnSpPr>
            <p:nvPr/>
          </p:nvCxnSpPr>
          <p:spPr>
            <a:xfrm rot="16200000" flipH="1">
              <a:off x="5614427" y="5556705"/>
              <a:ext cx="3184869" cy="127384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7" name="Gewinkelte Verbindung 121"/>
            <p:cNvCxnSpPr>
              <a:cxnSpLocks/>
              <a:endCxn id="108" idx="1"/>
            </p:cNvCxnSpPr>
            <p:nvPr/>
          </p:nvCxnSpPr>
          <p:spPr>
            <a:xfrm rot="16200000" flipH="1">
              <a:off x="7128555" y="7680276"/>
              <a:ext cx="465442" cy="178553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8" name="Gewinkelte Verbindung 121"/>
            <p:cNvCxnSpPr>
              <a:cxnSpLocks/>
            </p:cNvCxnSpPr>
            <p:nvPr/>
          </p:nvCxnSpPr>
          <p:spPr>
            <a:xfrm rot="16200000" flipH="1">
              <a:off x="4641861" y="5115482"/>
              <a:ext cx="1804278" cy="124990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9" name="Gewinkelte Verbindung 121"/>
            <p:cNvCxnSpPr>
              <a:cxnSpLocks/>
              <a:endCxn id="67" idx="1"/>
            </p:cNvCxnSpPr>
            <p:nvPr/>
          </p:nvCxnSpPr>
          <p:spPr>
            <a:xfrm rot="16200000" flipH="1">
              <a:off x="3068007" y="4988695"/>
              <a:ext cx="1669908" cy="186077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0" name="Gewinkelte Verbindung 121"/>
            <p:cNvCxnSpPr>
              <a:cxnSpLocks/>
              <a:endCxn id="44" idx="1"/>
            </p:cNvCxnSpPr>
            <p:nvPr/>
          </p:nvCxnSpPr>
          <p:spPr>
            <a:xfrm rot="16200000" flipH="1">
              <a:off x="3036805" y="6613821"/>
              <a:ext cx="1730902" cy="187488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1" name="Gewinkelte Verbindung 121"/>
            <p:cNvCxnSpPr/>
            <p:nvPr/>
          </p:nvCxnSpPr>
          <p:spPr>
            <a:xfrm rot="16200000" flipH="1">
              <a:off x="11032898" y="5240800"/>
              <a:ext cx="1008000" cy="177794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9" name="Rechteck 108">
              <a:extLst>
                <a:ext uri="{FF2B5EF4-FFF2-40B4-BE49-F238E27FC236}">
                  <a16:creationId xmlns:a16="http://schemas.microsoft.com/office/drawing/2014/main" id="{5C282E7E-3B08-49F2-AACF-DAE27407F117}"/>
                </a:ext>
              </a:extLst>
            </p:cNvPr>
            <p:cNvSpPr/>
            <p:nvPr/>
          </p:nvSpPr>
          <p:spPr>
            <a:xfrm>
              <a:off x="411040" y="5681404"/>
              <a:ext cx="905415" cy="5400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Lehr-</a:t>
              </a:r>
            </a:p>
            <a:p>
              <a:pPr algn="ctr"/>
              <a:r>
                <a:rPr lang="de-CH" sz="10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personen</a:t>
              </a:r>
              <a:endPara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10" name="Gewinkelte Verbindung 121">
              <a:extLst>
                <a:ext uri="{FF2B5EF4-FFF2-40B4-BE49-F238E27FC236}">
                  <a16:creationId xmlns:a16="http://schemas.microsoft.com/office/drawing/2014/main" id="{3B29A067-D280-440D-BCB0-75A4CF451305}"/>
                </a:ext>
              </a:extLst>
            </p:cNvPr>
            <p:cNvCxnSpPr>
              <a:cxnSpLocks/>
              <a:endCxn id="165" idx="1"/>
            </p:cNvCxnSpPr>
            <p:nvPr/>
          </p:nvCxnSpPr>
          <p:spPr>
            <a:xfrm rot="16200000" flipH="1">
              <a:off x="60559" y="4786239"/>
              <a:ext cx="541464" cy="159498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3" name="Gewinkelte Verbindung 121">
              <a:extLst>
                <a:ext uri="{FF2B5EF4-FFF2-40B4-BE49-F238E27FC236}">
                  <a16:creationId xmlns:a16="http://schemas.microsoft.com/office/drawing/2014/main" id="{0F6BA1CF-63C9-4D61-9454-BCE3B2C744DB}"/>
                </a:ext>
              </a:extLst>
            </p:cNvPr>
            <p:cNvCxnSpPr>
              <a:cxnSpLocks/>
              <a:endCxn id="109" idx="1"/>
            </p:cNvCxnSpPr>
            <p:nvPr/>
          </p:nvCxnSpPr>
          <p:spPr>
            <a:xfrm rot="16200000" flipH="1">
              <a:off x="-176134" y="5364230"/>
              <a:ext cx="1014682" cy="159666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4" name="Textfeld 113">
              <a:extLst>
                <a:ext uri="{FF2B5EF4-FFF2-40B4-BE49-F238E27FC236}">
                  <a16:creationId xmlns:a16="http://schemas.microsoft.com/office/drawing/2014/main" id="{8A1BBB39-B66E-4E98-B282-270761E65DED}"/>
                </a:ext>
              </a:extLst>
            </p:cNvPr>
            <p:cNvSpPr txBox="1"/>
            <p:nvPr/>
          </p:nvSpPr>
          <p:spPr>
            <a:xfrm>
              <a:off x="245959" y="8496000"/>
              <a:ext cx="279704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1100" b="1" dirty="0">
                  <a:latin typeface="Trebuchet MS" pitchFamily="34" charset="0"/>
                </a:rPr>
                <a:t>Organigramm operative Ebene</a:t>
              </a:r>
            </a:p>
            <a:p>
              <a:r>
                <a:rPr lang="de-CH" sz="1100" b="1" dirty="0">
                  <a:latin typeface="Trebuchet MS" pitchFamily="34" charset="0"/>
                </a:rPr>
                <a:t>Gemeinde Rupperswil</a:t>
              </a:r>
            </a:p>
            <a:p>
              <a:endParaRPr lang="de-CH" sz="1100" dirty="0">
                <a:latin typeface="Trebuchet MS" pitchFamily="34" charset="0"/>
              </a:endParaRPr>
            </a:p>
            <a:p>
              <a:r>
                <a:rPr lang="de-CH" sz="1100" dirty="0">
                  <a:latin typeface="Trebuchet MS" pitchFamily="34" charset="0"/>
                </a:rPr>
                <a:t>Stand:  01.01.2026</a:t>
              </a:r>
            </a:p>
          </p:txBody>
        </p:sp>
        <p:sp>
          <p:nvSpPr>
            <p:cNvPr id="116" name="Rechteck 115">
              <a:extLst>
                <a:ext uri="{FF2B5EF4-FFF2-40B4-BE49-F238E27FC236}">
                  <a16:creationId xmlns:a16="http://schemas.microsoft.com/office/drawing/2014/main" id="{F0177929-B1D0-4520-9312-EC147354F11B}"/>
                </a:ext>
              </a:extLst>
            </p:cNvPr>
            <p:cNvSpPr/>
            <p:nvPr/>
          </p:nvSpPr>
          <p:spPr>
            <a:xfrm>
              <a:off x="9038652" y="4743292"/>
              <a:ext cx="900000" cy="46235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M. Fehlmann</a:t>
              </a:r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CBD8599A-76D1-4FCB-965E-93C81A8C6CC4}"/>
                </a:ext>
              </a:extLst>
            </p:cNvPr>
            <p:cNvSpPr/>
            <p:nvPr/>
          </p:nvSpPr>
          <p:spPr>
            <a:xfrm>
              <a:off x="5367687" y="1810245"/>
              <a:ext cx="1443449" cy="697961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24" name="Rechteck 123">
              <a:extLst>
                <a:ext uri="{FF2B5EF4-FFF2-40B4-BE49-F238E27FC236}">
                  <a16:creationId xmlns:a16="http://schemas.microsoft.com/office/drawing/2014/main" id="{110BFBCE-B4E9-4B69-8B45-5AEC91568CCF}"/>
                </a:ext>
              </a:extLst>
            </p:cNvPr>
            <p:cNvSpPr/>
            <p:nvPr/>
          </p:nvSpPr>
          <p:spPr>
            <a:xfrm>
              <a:off x="8711999" y="2873301"/>
              <a:ext cx="1237061" cy="824771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26" name="Rechteck 125">
              <a:extLst>
                <a:ext uri="{FF2B5EF4-FFF2-40B4-BE49-F238E27FC236}">
                  <a16:creationId xmlns:a16="http://schemas.microsoft.com/office/drawing/2014/main" id="{19AD812A-0DA6-4F9B-B708-876A351167C1}"/>
                </a:ext>
              </a:extLst>
            </p:cNvPr>
            <p:cNvSpPr/>
            <p:nvPr/>
          </p:nvSpPr>
          <p:spPr>
            <a:xfrm>
              <a:off x="3808512" y="2888791"/>
              <a:ext cx="1236700" cy="800955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27" name="Rechteck 126">
              <a:extLst>
                <a:ext uri="{FF2B5EF4-FFF2-40B4-BE49-F238E27FC236}">
                  <a16:creationId xmlns:a16="http://schemas.microsoft.com/office/drawing/2014/main" id="{A580BB2C-40BF-4F8F-B113-D400DCBC41AC}"/>
                </a:ext>
              </a:extLst>
            </p:cNvPr>
            <p:cNvSpPr/>
            <p:nvPr/>
          </p:nvSpPr>
          <p:spPr>
            <a:xfrm>
              <a:off x="5471999" y="2868367"/>
              <a:ext cx="1224000" cy="797965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28" name="Rechteck 127">
              <a:extLst>
                <a:ext uri="{FF2B5EF4-FFF2-40B4-BE49-F238E27FC236}">
                  <a16:creationId xmlns:a16="http://schemas.microsoft.com/office/drawing/2014/main" id="{C41CB8B7-7DF7-45B4-AF6C-857A803BD689}"/>
                </a:ext>
              </a:extLst>
            </p:cNvPr>
            <p:cNvSpPr/>
            <p:nvPr/>
          </p:nvSpPr>
          <p:spPr>
            <a:xfrm>
              <a:off x="7120312" y="2858836"/>
              <a:ext cx="1249958" cy="832887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</p:grpSp>
      <p:cxnSp>
        <p:nvCxnSpPr>
          <p:cNvPr id="117" name="Gerader Verbinder 116">
            <a:extLst>
              <a:ext uri="{FF2B5EF4-FFF2-40B4-BE49-F238E27FC236}">
                <a16:creationId xmlns:a16="http://schemas.microsoft.com/office/drawing/2014/main" id="{9D943CE5-5850-4295-814B-19A423BA1D75}"/>
              </a:ext>
            </a:extLst>
          </p:cNvPr>
          <p:cNvCxnSpPr/>
          <p:nvPr/>
        </p:nvCxnSpPr>
        <p:spPr>
          <a:xfrm>
            <a:off x="6104036" y="2486324"/>
            <a:ext cx="0" cy="35246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Gewinkelte Verbindung 121">
            <a:extLst>
              <a:ext uri="{FF2B5EF4-FFF2-40B4-BE49-F238E27FC236}">
                <a16:creationId xmlns:a16="http://schemas.microsoft.com/office/drawing/2014/main" id="{70FF2D80-9E71-43DE-A24B-5F1A4C9D9FD0}"/>
              </a:ext>
            </a:extLst>
          </p:cNvPr>
          <p:cNvCxnSpPr>
            <a:cxnSpLocks/>
            <a:endCxn id="133" idx="1"/>
          </p:cNvCxnSpPr>
          <p:nvPr/>
        </p:nvCxnSpPr>
        <p:spPr>
          <a:xfrm rot="16200000" flipH="1">
            <a:off x="5493228" y="6513328"/>
            <a:ext cx="398908" cy="189245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3" name="Rechteck 132">
            <a:extLst>
              <a:ext uri="{FF2B5EF4-FFF2-40B4-BE49-F238E27FC236}">
                <a16:creationId xmlns:a16="http://schemas.microsoft.com/office/drawing/2014/main" id="{CDEB3391-34F5-4854-95F0-DFA6882A7D35}"/>
              </a:ext>
            </a:extLst>
          </p:cNvPr>
          <p:cNvSpPr/>
          <p:nvPr/>
        </p:nvSpPr>
        <p:spPr>
          <a:xfrm>
            <a:off x="5787305" y="6600800"/>
            <a:ext cx="908694" cy="41320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de-CH" sz="10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Döbeli</a:t>
            </a:r>
            <a:endParaRPr lang="de-CH" sz="10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9" name="Gewinkelte Verbindung 121">
            <a:extLst>
              <a:ext uri="{FF2B5EF4-FFF2-40B4-BE49-F238E27FC236}">
                <a16:creationId xmlns:a16="http://schemas.microsoft.com/office/drawing/2014/main" id="{FD5A47BC-B289-4913-9526-1FFB95565618}"/>
              </a:ext>
            </a:extLst>
          </p:cNvPr>
          <p:cNvCxnSpPr>
            <a:cxnSpLocks/>
            <a:endCxn id="70" idx="1"/>
          </p:cNvCxnSpPr>
          <p:nvPr/>
        </p:nvCxnSpPr>
        <p:spPr>
          <a:xfrm rot="16200000" flipH="1">
            <a:off x="7991149" y="4835812"/>
            <a:ext cx="1600397" cy="129306"/>
          </a:xfrm>
          <a:prstGeom prst="bentConnector2">
            <a:avLst/>
          </a:prstGeom>
          <a:ln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0" name="Rechteck 139">
            <a:extLst>
              <a:ext uri="{FF2B5EF4-FFF2-40B4-BE49-F238E27FC236}">
                <a16:creationId xmlns:a16="http://schemas.microsoft.com/office/drawing/2014/main" id="{2B37CE02-F517-4F02-9570-525450C6DE6F}"/>
              </a:ext>
            </a:extLst>
          </p:cNvPr>
          <p:cNvSpPr/>
          <p:nvPr/>
        </p:nvSpPr>
        <p:spPr>
          <a:xfrm>
            <a:off x="7450553" y="6239111"/>
            <a:ext cx="900000" cy="433697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 Lüscher</a:t>
            </a:r>
          </a:p>
        </p:txBody>
      </p:sp>
      <p:sp>
        <p:nvSpPr>
          <p:cNvPr id="147" name="Rechteck 146">
            <a:extLst>
              <a:ext uri="{FF2B5EF4-FFF2-40B4-BE49-F238E27FC236}">
                <a16:creationId xmlns:a16="http://schemas.microsoft.com/office/drawing/2014/main" id="{6807934A-2C6E-4380-9BF5-89E242BE563A}"/>
              </a:ext>
            </a:extLst>
          </p:cNvPr>
          <p:cNvSpPr/>
          <p:nvPr/>
        </p:nvSpPr>
        <p:spPr>
          <a:xfrm>
            <a:off x="7272000" y="5376664"/>
            <a:ext cx="1080000" cy="6480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r>
              <a:rPr lang="de-CH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Tiefbau/Gewerke</a:t>
            </a:r>
          </a:p>
          <a:p>
            <a:pPr algn="ctr"/>
            <a:r>
              <a:rPr lang="de-DE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de-CH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arcel</a:t>
            </a:r>
            <a:r>
              <a:rPr lang="de-CH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Ehlers</a:t>
            </a:r>
          </a:p>
        </p:txBody>
      </p:sp>
      <p:cxnSp>
        <p:nvCxnSpPr>
          <p:cNvPr id="148" name="Gewinkelte Verbindung 121">
            <a:extLst>
              <a:ext uri="{FF2B5EF4-FFF2-40B4-BE49-F238E27FC236}">
                <a16:creationId xmlns:a16="http://schemas.microsoft.com/office/drawing/2014/main" id="{0390DAC1-A2A6-4F84-AFD2-4DAFA7912F3C}"/>
              </a:ext>
            </a:extLst>
          </p:cNvPr>
          <p:cNvCxnSpPr>
            <a:cxnSpLocks/>
          </p:cNvCxnSpPr>
          <p:nvPr/>
        </p:nvCxnSpPr>
        <p:spPr>
          <a:xfrm rot="16200000" flipH="1">
            <a:off x="7128521" y="6139251"/>
            <a:ext cx="447912" cy="171426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621139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>
            <a:latin typeface="Trebuchet MS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312</Words>
  <Application>Microsoft Office PowerPoint</Application>
  <PresentationFormat>A3-Papier (297 x 420 mm)</PresentationFormat>
  <Paragraphs>109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blank</vt:lpstr>
      <vt:lpstr>PowerPoint-Präsentation</vt:lpstr>
    </vt:vector>
  </TitlesOfParts>
  <Company>BDO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Berisha Albina</dc:creator>
  <cp:lastModifiedBy>Buehler Roger</cp:lastModifiedBy>
  <cp:revision>234</cp:revision>
  <cp:lastPrinted>2025-08-04T07:20:19Z</cp:lastPrinted>
  <dcterms:created xsi:type="dcterms:W3CDTF">2016-01-17T17:05:43Z</dcterms:created>
  <dcterms:modified xsi:type="dcterms:W3CDTF">2025-12-03T11:50:20Z</dcterms:modified>
</cp:coreProperties>
</file>